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23.xml" ContentType="application/vnd.openxmlformats-officedocument.presentationml.slide+xml"/>
  <Override PartName="/ppt/slides/slide6.xml" ContentType="application/vnd.openxmlformats-officedocument.presentationml.slide+xml"/>
  <Override PartName="/ppt/slides/slide24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0.xml.rels" ContentType="application/vnd.openxmlformats-package.relationships+xml"/>
  <Override PartName="/ppt/slides/_rels/slide21.xml.rels" ContentType="application/vnd.openxmlformats-package.relationships+xml"/>
  <Override PartName="/ppt/slides/_rels/slide22.xml.rels" ContentType="application/vnd.openxmlformats-package.relationships+xml"/>
  <Override PartName="/ppt/slides/_rels/slide23.xml.rels" ContentType="application/vnd.openxmlformats-package.relationships+xml"/>
  <Override PartName="/ppt/slides/_rels/slide24.xml.rels" ContentType="application/vnd.openxmlformats-package.relationships+xml"/>
  <Override PartName="/ppt/media/image9.jpeg" ContentType="image/jpeg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</p:sldIdLst>
  <p:sldSz cx="9144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97960" y="2869920"/>
            <a:ext cx="8221680" cy="1118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97960" y="2869920"/>
            <a:ext cx="8221680" cy="1118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97960" y="2869920"/>
            <a:ext cx="8221680" cy="1118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97960" y="2869920"/>
            <a:ext cx="8221680" cy="1118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597960" y="2869920"/>
            <a:ext cx="8221680" cy="5184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97960" y="2869920"/>
            <a:ext cx="8221680" cy="1118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97960" y="2869920"/>
            <a:ext cx="8221680" cy="1118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97960" y="2869920"/>
            <a:ext cx="8221680" cy="1118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97960" y="2869920"/>
            <a:ext cx="8221680" cy="1118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597960" y="2869920"/>
            <a:ext cx="8221680" cy="1118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97960" y="2869920"/>
            <a:ext cx="8221680" cy="1118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597960" y="2869920"/>
            <a:ext cx="8221680" cy="1118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97960" y="2869920"/>
            <a:ext cx="8221680" cy="1118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97960" y="2869920"/>
            <a:ext cx="8221680" cy="1118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597960" y="2869920"/>
            <a:ext cx="8221680" cy="1118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subTitle"/>
          </p:nvPr>
        </p:nvSpPr>
        <p:spPr>
          <a:xfrm>
            <a:off x="597960" y="2869920"/>
            <a:ext cx="8221680" cy="5184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97960" y="2869920"/>
            <a:ext cx="8221680" cy="1118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97960" y="2869920"/>
            <a:ext cx="8221680" cy="1118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597960" y="2869920"/>
            <a:ext cx="8221680" cy="1118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97960" y="2869920"/>
            <a:ext cx="8221680" cy="1118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597960" y="2869920"/>
            <a:ext cx="8221680" cy="1118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597960" y="2869920"/>
            <a:ext cx="8221680" cy="1118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a399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0" name="Group 1"/>
          <p:cNvGrpSpPr/>
          <p:nvPr/>
        </p:nvGrpSpPr>
        <p:grpSpPr>
          <a:xfrm>
            <a:off x="6098760" y="0"/>
            <a:ext cx="3045240" cy="2707200"/>
            <a:chOff x="6098760" y="0"/>
            <a:chExt cx="3045240" cy="2707200"/>
          </a:xfrm>
        </p:grpSpPr>
        <p:sp>
          <p:nvSpPr>
            <p:cNvPr id="1" name="CustomShape 2"/>
            <p:cNvSpPr/>
            <p:nvPr/>
          </p:nvSpPr>
          <p:spPr>
            <a:xfrm>
              <a:off x="8128800" y="0"/>
              <a:ext cx="1014840" cy="13532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" name="CustomShape 3"/>
            <p:cNvSpPr/>
            <p:nvPr/>
          </p:nvSpPr>
          <p:spPr>
            <a:xfrm flipH="1">
              <a:off x="7112880" y="0"/>
              <a:ext cx="1014840" cy="135324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" name="CustomShape 4"/>
            <p:cNvSpPr/>
            <p:nvPr/>
          </p:nvSpPr>
          <p:spPr>
            <a:xfrm flipH="1" rot="10800000">
              <a:off x="7113240" y="1353600"/>
              <a:ext cx="1014840" cy="135324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" name="CustomShape 5"/>
            <p:cNvSpPr/>
            <p:nvPr/>
          </p:nvSpPr>
          <p:spPr>
            <a:xfrm rot="10800000">
              <a:off x="6098760" y="360"/>
              <a:ext cx="1014840" cy="135324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" name="CustomShape 6"/>
            <p:cNvSpPr/>
            <p:nvPr/>
          </p:nvSpPr>
          <p:spPr>
            <a:xfrm rot="10800000">
              <a:off x="8129160" y="1353960"/>
              <a:ext cx="1014840" cy="135324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6" name="PlaceHolder 7"/>
          <p:cNvSpPr>
            <a:spLocks noGrp="1"/>
          </p:cNvSpPr>
          <p:nvPr>
            <p:ph type="title"/>
          </p:nvPr>
        </p:nvSpPr>
        <p:spPr>
          <a:xfrm>
            <a:off x="597960" y="2869920"/>
            <a:ext cx="8221680" cy="1118160"/>
          </a:xfrm>
          <a:prstGeom prst="rect">
            <a:avLst/>
          </a:prstGeom>
        </p:spPr>
        <p:txBody>
          <a:bodyPr tIns="91440" bIns="91440" anchor="ctr"/>
          <a:p>
            <a:r>
              <a:rPr b="0" lang="ru-RU" sz="42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4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8"/>
          <p:cNvSpPr>
            <a:spLocks noGrp="1"/>
          </p:cNvSpPr>
          <p:nvPr>
            <p:ph type="sldNum"/>
          </p:nvPr>
        </p:nvSpPr>
        <p:spPr>
          <a:xfrm>
            <a:off x="8460360" y="6201720"/>
            <a:ext cx="548280" cy="524520"/>
          </a:xfrm>
          <a:prstGeom prst="rect">
            <a:avLst/>
          </a:prstGeom>
        </p:spPr>
        <p:txBody>
          <a:bodyPr tIns="91440" bIns="91440" anchor="ctr"/>
          <a:p>
            <a:pPr algn="r">
              <a:lnSpc>
                <a:spcPct val="100000"/>
              </a:lnSpc>
            </a:pPr>
            <a:fld id="{7C1818B3-42CF-4A26-A900-125B89002051}" type="slidenum">
              <a:rPr b="0" lang="ru-RU" sz="1000" spc="-1" strike="noStrike">
                <a:solidFill>
                  <a:srgbClr val="ffffff"/>
                </a:solidFill>
                <a:latin typeface="Roboto"/>
                <a:ea typeface="Roboto"/>
              </a:rPr>
              <a:t>&lt;номер&gt;</a:t>
            </a:fld>
            <a:endParaRPr b="0" lang="ru-RU" sz="1000" spc="-1" strike="noStrike">
              <a:latin typeface="Times New Roman"/>
            </a:endParaRPr>
          </a:p>
        </p:txBody>
      </p:sp>
      <p:sp>
        <p:nvSpPr>
          <p:cNvPr id="8" name="PlaceHolder 9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a399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1"/>
          <p:cNvGrpSpPr/>
          <p:nvPr/>
        </p:nvGrpSpPr>
        <p:grpSpPr>
          <a:xfrm>
            <a:off x="6098760" y="0"/>
            <a:ext cx="3045240" cy="2707200"/>
            <a:chOff x="6098760" y="0"/>
            <a:chExt cx="3045240" cy="2707200"/>
          </a:xfrm>
        </p:grpSpPr>
        <p:sp>
          <p:nvSpPr>
            <p:cNvPr id="46" name="CustomShape 2"/>
            <p:cNvSpPr/>
            <p:nvPr/>
          </p:nvSpPr>
          <p:spPr>
            <a:xfrm>
              <a:off x="8128800" y="0"/>
              <a:ext cx="1014840" cy="13532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7" name="CustomShape 3"/>
            <p:cNvSpPr/>
            <p:nvPr/>
          </p:nvSpPr>
          <p:spPr>
            <a:xfrm flipH="1">
              <a:off x="7112880" y="0"/>
              <a:ext cx="1014840" cy="135324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8" name="CustomShape 4"/>
            <p:cNvSpPr/>
            <p:nvPr/>
          </p:nvSpPr>
          <p:spPr>
            <a:xfrm flipH="1" rot="10800000">
              <a:off x="7113240" y="1353600"/>
              <a:ext cx="1014840" cy="135324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9" name="CustomShape 5"/>
            <p:cNvSpPr/>
            <p:nvPr/>
          </p:nvSpPr>
          <p:spPr>
            <a:xfrm rot="10800000">
              <a:off x="6098760" y="360"/>
              <a:ext cx="1014840" cy="135324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0" name="CustomShape 6"/>
            <p:cNvSpPr/>
            <p:nvPr/>
          </p:nvSpPr>
          <p:spPr>
            <a:xfrm rot="10800000">
              <a:off x="8129160" y="1353960"/>
              <a:ext cx="1014840" cy="135324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51" name="PlaceHolder 7"/>
          <p:cNvSpPr>
            <a:spLocks noGrp="1"/>
          </p:cNvSpPr>
          <p:nvPr>
            <p:ph type="title"/>
          </p:nvPr>
        </p:nvSpPr>
        <p:spPr>
          <a:xfrm>
            <a:off x="597960" y="2367000"/>
            <a:ext cx="8221680" cy="1118160"/>
          </a:xfrm>
          <a:prstGeom prst="rect">
            <a:avLst/>
          </a:prstGeom>
        </p:spPr>
        <p:txBody>
          <a:bodyPr tIns="91440" bIns="91440" anchor="b"/>
          <a:p>
            <a:r>
              <a:rPr b="0" lang="ru-RU" sz="42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4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8"/>
          <p:cNvSpPr>
            <a:spLocks noGrp="1"/>
          </p:cNvSpPr>
          <p:nvPr>
            <p:ph type="sldNum"/>
          </p:nvPr>
        </p:nvSpPr>
        <p:spPr>
          <a:xfrm>
            <a:off x="8460360" y="6201720"/>
            <a:ext cx="548280" cy="524520"/>
          </a:xfrm>
          <a:prstGeom prst="rect">
            <a:avLst/>
          </a:prstGeom>
        </p:spPr>
        <p:txBody>
          <a:bodyPr tIns="91440" bIns="91440" anchor="ctr"/>
          <a:p>
            <a:pPr algn="r">
              <a:lnSpc>
                <a:spcPct val="100000"/>
              </a:lnSpc>
            </a:pPr>
            <a:fld id="{59A05D4C-9373-4A34-9E83-E0F2F1FE8BEF}" type="slidenum">
              <a:rPr b="0" lang="ru-RU" sz="1000" spc="-1" strike="noStrike">
                <a:solidFill>
                  <a:srgbClr val="ffffff"/>
                </a:solidFill>
                <a:latin typeface="Roboto"/>
                <a:ea typeface="Roboto"/>
              </a:rPr>
              <a:t>&lt;номер&gt;</a:t>
            </a:fld>
            <a:endParaRPr b="0" lang="ru-RU" sz="1000" spc="-1" strike="noStrike">
              <a:latin typeface="Times New Roman"/>
            </a:endParaRPr>
          </a:p>
        </p:txBody>
      </p:sp>
      <p:sp>
        <p:nvSpPr>
          <p:cNvPr id="53" name="PlaceHolder 9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image" Target="../media/image3.jpeg"/><Relationship Id="rId3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hyperlink" Target="https://leplay13.nubex.ru/" TargetMode="External"/><Relationship Id="rId2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image" Target="../media/image7.jpeg"/><Relationship Id="rId3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image" Target="../media/image9.jpeg"/><Relationship Id="rId3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image" Target="../media/image12.jpeg"/><Relationship Id="rId3" Type="http://schemas.openxmlformats.org/officeDocument/2006/relationships/slideLayout" Target="../slideLayouts/slideLayout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slideLayout" Target="../slideLayouts/slideLayout1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image" Target="../media/image15.jpeg"/><Relationship Id="rId3" Type="http://schemas.openxmlformats.org/officeDocument/2006/relationships/slideLayout" Target="../slideLayouts/slideLayout1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image" Target="../media/image17.jpeg"/><Relationship Id="rId3" Type="http://schemas.openxmlformats.org/officeDocument/2006/relationships/slideLayout" Target="../slideLayouts/slideLayout1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slideLayout" Target="../slideLayouts/slideLayout1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slideLayout" Target="../slideLayouts/slideLayout1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20.jpeg"/><Relationship Id="rId2" Type="http://schemas.openxmlformats.org/officeDocument/2006/relationships/slideLayout" Target="../slideLayouts/slideLayout1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21.jpeg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a399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Shape 1"/>
          <p:cNvSpPr txBox="1"/>
          <p:nvPr/>
        </p:nvSpPr>
        <p:spPr>
          <a:xfrm>
            <a:off x="349200" y="200520"/>
            <a:ext cx="8221680" cy="127404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ffffff"/>
                </a:solidFill>
                <a:latin typeface="Roboto"/>
                <a:ea typeface="Roboto"/>
              </a:rPr>
              <a:t>                                     </a:t>
            </a:r>
            <a:r>
              <a:rPr b="0" lang="ru-RU" sz="1800" spc="-1" strike="noStrike">
                <a:solidFill>
                  <a:srgbClr val="ffffff"/>
                </a:solidFill>
                <a:latin typeface="Roboto"/>
                <a:ea typeface="Roboto"/>
              </a:rPr>
              <a:t>Министерство образования РМ</a:t>
            </a:r>
            <a:br/>
            <a:r>
              <a:rPr b="0" lang="ru-RU" sz="1800" spc="-1" strike="noStrike">
                <a:solidFill>
                  <a:srgbClr val="ffffff"/>
                </a:solidFill>
                <a:latin typeface="Roboto"/>
                <a:ea typeface="Roboto"/>
              </a:rPr>
              <a:t>                                                     Портфолио</a:t>
            </a:r>
            <a:br/>
            <a:r>
              <a:rPr b="0" lang="ru-RU" sz="1800" spc="-1" strike="noStrike">
                <a:solidFill>
                  <a:srgbClr val="ffffff"/>
                </a:solidFill>
                <a:latin typeface="Roboto"/>
                <a:ea typeface="Roboto"/>
              </a:rPr>
              <a:t>Седовой Марии Владимировны, воспитателя МБДОУ “Леплейский детский сад” , Зубово - Полянский р-н, п. Леплей</a:t>
            </a:r>
            <a:br/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TextShape 2"/>
          <p:cNvSpPr txBox="1"/>
          <p:nvPr/>
        </p:nvSpPr>
        <p:spPr>
          <a:xfrm>
            <a:off x="2537640" y="1638000"/>
            <a:ext cx="6264720" cy="437580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>
              <a:lnSpc>
                <a:spcPct val="115000"/>
              </a:lnSpc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2" name="Google Shape;87;p13" descr=""/>
          <p:cNvPicPr/>
          <p:nvPr/>
        </p:nvPicPr>
        <p:blipFill>
          <a:blip r:embed="rId1"/>
          <a:srcRect l="-6371" t="18798" r="6371" b="6499"/>
          <a:stretch/>
        </p:blipFill>
        <p:spPr>
          <a:xfrm>
            <a:off x="559800" y="1561320"/>
            <a:ext cx="1672920" cy="2046600"/>
          </a:xfrm>
          <a:prstGeom prst="rect">
            <a:avLst/>
          </a:prstGeom>
          <a:ln>
            <a:noFill/>
          </a:ln>
        </p:spPr>
      </p:pic>
      <p:sp>
        <p:nvSpPr>
          <p:cNvPr id="93" name="CustomShape 3"/>
          <p:cNvSpPr/>
          <p:nvPr/>
        </p:nvSpPr>
        <p:spPr>
          <a:xfrm>
            <a:off x="2634120" y="1518120"/>
            <a:ext cx="6264720" cy="3821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/>
          <a:p>
            <a:pPr>
              <a:lnSpc>
                <a:spcPct val="100000"/>
              </a:lnSpc>
            </a:pPr>
            <a:r>
              <a:rPr b="1" lang="ru-RU" sz="1400" spc="-1" strike="noStrike" u="sng">
                <a:solidFill>
                  <a:srgbClr val="ffffff"/>
                </a:solidFill>
                <a:uFillTx/>
                <a:latin typeface="Calibri"/>
                <a:ea typeface="Calibri"/>
              </a:rPr>
              <a:t>Д</a:t>
            </a:r>
            <a:r>
              <a:rPr b="1" lang="ru-RU" sz="1800" spc="-1" strike="noStrike" u="sng">
                <a:solidFill>
                  <a:srgbClr val="ffffff"/>
                </a:solidFill>
                <a:uFillTx/>
                <a:latin typeface="Calibri"/>
                <a:ea typeface="Calibri"/>
              </a:rPr>
              <a:t>ата рождения: </a:t>
            </a:r>
            <a:r>
              <a:rPr b="0" lang="ru-RU" sz="1800" spc="-1" strike="noStrike">
                <a:solidFill>
                  <a:srgbClr val="ffffff"/>
                </a:solidFill>
                <a:latin typeface="Calibri"/>
                <a:ea typeface="Calibri"/>
              </a:rPr>
              <a:t>25.03.1987 года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1800" spc="-1" strike="noStrike" u="sng">
                <a:solidFill>
                  <a:srgbClr val="ffffff"/>
                </a:solidFill>
                <a:uFillTx/>
                <a:latin typeface="Calibri"/>
                <a:ea typeface="Calibri"/>
              </a:rPr>
              <a:t>Профессиональное образование</a:t>
            </a:r>
            <a:r>
              <a:rPr b="0" lang="ru-RU" sz="1800" spc="-1" strike="noStrike" u="sng">
                <a:solidFill>
                  <a:srgbClr val="ffffff"/>
                </a:solidFill>
                <a:uFillTx/>
                <a:latin typeface="Calibri"/>
                <a:ea typeface="Calibri"/>
              </a:rPr>
              <a:t>:</a:t>
            </a:r>
            <a:r>
              <a:rPr b="0" lang="ru-RU" sz="1800" spc="-1" strike="noStrike">
                <a:solidFill>
                  <a:srgbClr val="ffffff"/>
                </a:solidFill>
                <a:latin typeface="Calibri"/>
                <a:ea typeface="Calibri"/>
              </a:rPr>
              <a:t> воспитатель дошкольного возраста, Зубово - Полянский педагогический колледж,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ffffff"/>
                </a:solidFill>
                <a:latin typeface="Calibri"/>
                <a:ea typeface="Calibri"/>
              </a:rPr>
              <a:t>№ </a:t>
            </a:r>
            <a:r>
              <a:rPr b="0" lang="ru-RU" sz="1800" spc="-1" strike="noStrike">
                <a:solidFill>
                  <a:srgbClr val="ffffff"/>
                </a:solidFill>
                <a:latin typeface="Calibri"/>
                <a:ea typeface="Calibri"/>
              </a:rPr>
              <a:t>диплома АК 1386225, дата выдачи 30.06.2006 год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1800" spc="-1" strike="noStrike" u="sng">
                <a:solidFill>
                  <a:srgbClr val="ffffff"/>
                </a:solidFill>
                <a:uFillTx/>
                <a:latin typeface="Calibri"/>
                <a:ea typeface="Calibri"/>
              </a:rPr>
              <a:t>Стаж педагогической работы по специальности:</a:t>
            </a:r>
            <a:r>
              <a:rPr b="1" lang="ru-RU" sz="1800" spc="-1" strike="noStrike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r>
              <a:rPr b="0" lang="ru-RU" sz="1800" spc="-1" strike="noStrike">
                <a:solidFill>
                  <a:srgbClr val="ffffff"/>
                </a:solidFill>
                <a:latin typeface="Calibri"/>
                <a:ea typeface="Calibri"/>
              </a:rPr>
              <a:t>12 лет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1800" spc="-1" strike="noStrike" u="sng">
                <a:solidFill>
                  <a:srgbClr val="ffffff"/>
                </a:solidFill>
                <a:uFillTx/>
                <a:latin typeface="Calibri"/>
                <a:ea typeface="Calibri"/>
              </a:rPr>
              <a:t>Общий трудовой стаж:</a:t>
            </a:r>
            <a:r>
              <a:rPr b="0" lang="ru-RU" sz="1800" spc="-1" strike="noStrike" u="sng">
                <a:solidFill>
                  <a:srgbClr val="ffffff"/>
                </a:solidFill>
                <a:uFillTx/>
                <a:latin typeface="Calibri"/>
                <a:ea typeface="Calibri"/>
              </a:rPr>
              <a:t> </a:t>
            </a:r>
            <a:r>
              <a:rPr b="0" lang="ru-RU" sz="1800" spc="-1" strike="noStrike">
                <a:solidFill>
                  <a:srgbClr val="ffffff"/>
                </a:solidFill>
                <a:latin typeface="Calibri"/>
                <a:ea typeface="Calibri"/>
              </a:rPr>
              <a:t>12 лет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1800" spc="-1" strike="noStrike" u="sng">
                <a:solidFill>
                  <a:srgbClr val="ffffff"/>
                </a:solidFill>
                <a:uFillTx/>
                <a:latin typeface="Calibri"/>
                <a:ea typeface="Calibri"/>
              </a:rPr>
              <a:t>Данные о повышении квалификации: </a:t>
            </a:r>
            <a:r>
              <a:rPr b="0" lang="ru-RU" sz="1800" spc="-1" strike="noStrike">
                <a:solidFill>
                  <a:srgbClr val="ffffff"/>
                </a:solidFill>
                <a:latin typeface="Calibri"/>
                <a:ea typeface="Calibri"/>
              </a:rPr>
              <a:t>2.11.2018 год, </a:t>
            </a:r>
            <a:r>
              <a:rPr b="0" lang="ru-RU" sz="1600" spc="-1" strike="noStrike">
                <a:solidFill>
                  <a:srgbClr val="ffffff"/>
                </a:solidFill>
                <a:latin typeface="Arial"/>
                <a:ea typeface="Arial"/>
              </a:rPr>
              <a:t>ГБОУ ДПОС "МРИО" удостоверение №133100638392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1800" spc="-1" strike="noStrike" u="sng">
                <a:solidFill>
                  <a:srgbClr val="ffffff"/>
                </a:solidFill>
                <a:uFillTx/>
                <a:latin typeface="Calibri"/>
                <a:ea typeface="Calibri"/>
              </a:rPr>
              <a:t>Наличие квалификационной категории: </a:t>
            </a:r>
            <a:r>
              <a:rPr b="0" lang="ru-RU" sz="1800" spc="-1" strike="noStrike">
                <a:solidFill>
                  <a:srgbClr val="ffffff"/>
                </a:solidFill>
                <a:latin typeface="Calibri"/>
                <a:ea typeface="Calibri"/>
              </a:rPr>
              <a:t>нет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</p:txBody>
      </p:sp>
    </p:spTree>
  </p:cSld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xtShape 1"/>
          <p:cNvSpPr txBox="1"/>
          <p:nvPr/>
        </p:nvSpPr>
        <p:spPr>
          <a:xfrm>
            <a:off x="1468080" y="241560"/>
            <a:ext cx="7128720" cy="39924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marL="457200" indent="-380520">
              <a:lnSpc>
                <a:spcPct val="100000"/>
              </a:lnSpc>
              <a:buClr>
                <a:srgbClr val="ffffff"/>
              </a:buClr>
              <a:buFont typeface="Roboto"/>
              <a:buAutoNum type="arabicPeriod"/>
            </a:pPr>
            <a:r>
              <a:rPr b="0" lang="ru-RU" sz="2400" spc="-1" strike="noStrike">
                <a:solidFill>
                  <a:srgbClr val="ffffff"/>
                </a:solidFill>
                <a:latin typeface="Roboto"/>
                <a:ea typeface="Roboto"/>
              </a:rPr>
              <a:t> </a:t>
            </a:r>
            <a:r>
              <a:rPr b="0" lang="ru-RU" sz="2400" spc="-1" strike="noStrike">
                <a:solidFill>
                  <a:srgbClr val="ffffff"/>
                </a:solidFill>
                <a:latin typeface="Roboto"/>
                <a:ea typeface="Roboto"/>
              </a:rPr>
              <a:t>Применение информационно - </a:t>
            </a:r>
            <a:br/>
            <a:r>
              <a:rPr b="0" lang="ru-RU" sz="2400" spc="-1" strike="noStrike">
                <a:solidFill>
                  <a:srgbClr val="ffffff"/>
                </a:solidFill>
                <a:latin typeface="Roboto"/>
                <a:ea typeface="Roboto"/>
              </a:rPr>
              <a:t>коммуникативных технологий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5" name="Google Shape;94;p14" descr=""/>
          <p:cNvPicPr/>
          <p:nvPr/>
        </p:nvPicPr>
        <p:blipFill>
          <a:blip r:embed="rId1"/>
          <a:stretch/>
        </p:blipFill>
        <p:spPr>
          <a:xfrm>
            <a:off x="87840" y="778680"/>
            <a:ext cx="4427640" cy="6078960"/>
          </a:xfrm>
          <a:prstGeom prst="rect">
            <a:avLst/>
          </a:prstGeom>
          <a:ln>
            <a:noFill/>
          </a:ln>
        </p:spPr>
      </p:pic>
      <p:pic>
        <p:nvPicPr>
          <p:cNvPr id="96" name="Google Shape;95;p14" descr=""/>
          <p:cNvPicPr/>
          <p:nvPr/>
        </p:nvPicPr>
        <p:blipFill>
          <a:blip r:embed="rId2"/>
          <a:stretch/>
        </p:blipFill>
        <p:spPr>
          <a:xfrm>
            <a:off x="4645080" y="790200"/>
            <a:ext cx="4411080" cy="60559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" dur="indefinite" restart="never" nodeType="tmRoot">
          <p:childTnLst>
            <p:seq>
              <p:cTn id="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extShape 1"/>
          <p:cNvSpPr txBox="1"/>
          <p:nvPr/>
        </p:nvSpPr>
        <p:spPr>
          <a:xfrm>
            <a:off x="1849320" y="0"/>
            <a:ext cx="6970320" cy="52020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>
              <a:lnSpc>
                <a:spcPct val="100000"/>
              </a:lnSpc>
            </a:pPr>
            <a:br/>
            <a:br/>
            <a:r>
              <a:rPr b="0" lang="ru-RU" sz="2400" spc="-1" strike="noStrike">
                <a:solidFill>
                  <a:srgbClr val="ffffff"/>
                </a:solidFill>
                <a:latin typeface="Roboto"/>
                <a:ea typeface="Roboto"/>
              </a:rPr>
              <a:t>2. Участие в инновационной (экспериментальной) деятельности на уровне образовательной организации.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8" name="Google Shape;101;p15" descr=""/>
          <p:cNvPicPr/>
          <p:nvPr/>
        </p:nvPicPr>
        <p:blipFill>
          <a:blip r:embed="rId1"/>
          <a:stretch/>
        </p:blipFill>
        <p:spPr>
          <a:xfrm>
            <a:off x="2374920" y="1161720"/>
            <a:ext cx="4393800" cy="53802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" dur="indefinite" restart="never" nodeType="tmRoot">
          <p:childTnLst>
            <p:seq>
              <p:cTn id="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extShape 1"/>
          <p:cNvSpPr txBox="1"/>
          <p:nvPr/>
        </p:nvSpPr>
        <p:spPr>
          <a:xfrm>
            <a:off x="1208160" y="938520"/>
            <a:ext cx="6997320" cy="35683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>
              <a:lnSpc>
                <a:spcPct val="100000"/>
              </a:lnSpc>
            </a:pPr>
            <a:r>
              <a:rPr b="0" lang="ru-RU" sz="2400" spc="-1" strike="noStrike">
                <a:solidFill>
                  <a:srgbClr val="ffffff"/>
                </a:solidFill>
                <a:latin typeface="Roboto"/>
                <a:ea typeface="Roboto"/>
              </a:rPr>
              <a:t>Инновационный педагогический опыт  по теме: “Развитие сенсорных способностей детей раннего возраста через дидактические игры” опубликован на странице воспитателя Седовой М. В. на сайте: </a:t>
            </a:r>
            <a:r>
              <a:rPr b="0" lang="ru-RU" sz="2400" spc="-1" strike="noStrike" u="sng">
                <a:solidFill>
                  <a:srgbClr val="f06292"/>
                </a:solidFill>
                <a:uFillTx/>
                <a:latin typeface="Times New Roman"/>
                <a:ea typeface="Times New Roman"/>
                <a:hlinkClick r:id="rId1"/>
              </a:rPr>
              <a:t>https://leplay13.nubex.ru</a:t>
            </a:r>
            <a:br/>
            <a:br/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timing>
    <p:tnLst>
      <p:par>
        <p:cTn id="7" dur="indefinite" restart="never" nodeType="tmRoot">
          <p:childTnLst>
            <p:seq>
              <p:cTn id="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extShape 1"/>
          <p:cNvSpPr txBox="1"/>
          <p:nvPr/>
        </p:nvSpPr>
        <p:spPr>
          <a:xfrm>
            <a:off x="597960" y="390240"/>
            <a:ext cx="8221680" cy="353088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>
              <a:lnSpc>
                <a:spcPct val="100000"/>
              </a:lnSpc>
            </a:pPr>
            <a:r>
              <a:rPr b="0" lang="ru-RU" sz="2400" spc="-1" strike="noStrike">
                <a:solidFill>
                  <a:srgbClr val="ffffff"/>
                </a:solidFill>
                <a:latin typeface="Roboto"/>
                <a:ea typeface="Roboto"/>
              </a:rPr>
              <a:t>3. Наличие публикаций, включая интернет - публикации</a:t>
            </a:r>
            <a:br/>
            <a:br/>
            <a:r>
              <a:rPr b="0" lang="ru-RU" sz="2400" spc="-1" strike="noStrike">
                <a:solidFill>
                  <a:srgbClr val="ffffff"/>
                </a:solidFill>
                <a:latin typeface="Roboto"/>
                <a:ea typeface="Roboto"/>
              </a:rPr>
              <a:t>Муниципальный уровень: </a:t>
            </a:r>
            <a:br/>
            <a:br/>
            <a:r>
              <a:rPr b="0" lang="ru-RU" sz="2400" spc="-1" strike="noStrike">
                <a:solidFill>
                  <a:srgbClr val="ffffff"/>
                </a:solidFill>
                <a:latin typeface="Roboto"/>
                <a:ea typeface="Roboto"/>
              </a:rPr>
              <a:t>Республиканский уровень:</a:t>
            </a:r>
            <a:br/>
            <a:br/>
            <a:r>
              <a:rPr b="0" lang="ru-RU" sz="2400" spc="-1" strike="noStrike">
                <a:solidFill>
                  <a:srgbClr val="ffffff"/>
                </a:solidFill>
                <a:latin typeface="Roboto"/>
                <a:ea typeface="Roboto"/>
              </a:rPr>
              <a:t>Российский уровень:7</a:t>
            </a:r>
            <a:br/>
            <a:br/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timing>
    <p:tnLst>
      <p:par>
        <p:cTn id="9" dur="indefinite" restart="never" nodeType="tmRoot">
          <p:childTnLst>
            <p:seq>
              <p:cTn id="1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Shape 1"/>
          <p:cNvSpPr txBox="1"/>
          <p:nvPr/>
        </p:nvSpPr>
        <p:spPr>
          <a:xfrm>
            <a:off x="597960" y="2869920"/>
            <a:ext cx="8221680" cy="111816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>
              <a:lnSpc>
                <a:spcPct val="100000"/>
              </a:lnSpc>
            </a:pPr>
            <a:br/>
            <a:br/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2" name="Google Shape;117;p18" descr=""/>
          <p:cNvPicPr/>
          <p:nvPr/>
        </p:nvPicPr>
        <p:blipFill>
          <a:blip r:embed="rId1"/>
          <a:stretch/>
        </p:blipFill>
        <p:spPr>
          <a:xfrm>
            <a:off x="2395800" y="326160"/>
            <a:ext cx="4352040" cy="60829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1" dur="indefinite" restart="never" nodeType="tmRoot">
          <p:childTnLst>
            <p:seq>
              <p:cTn id="1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extShape 1"/>
          <p:cNvSpPr txBox="1"/>
          <p:nvPr/>
        </p:nvSpPr>
        <p:spPr>
          <a:xfrm>
            <a:off x="597960" y="37080"/>
            <a:ext cx="8221680" cy="468324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>
              <a:lnSpc>
                <a:spcPct val="100000"/>
              </a:lnSpc>
            </a:pPr>
            <a:r>
              <a:rPr b="0" lang="ru-RU" sz="2400" spc="-1" strike="noStrike">
                <a:solidFill>
                  <a:srgbClr val="ffffff"/>
                </a:solidFill>
                <a:latin typeface="Roboto"/>
                <a:ea typeface="Roboto"/>
              </a:rPr>
              <a:t>4. Результаты участия воспитанников в конкурсах: 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400" spc="-1" strike="noStrike"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ru-RU" sz="2400" spc="-1" strike="noStrike">
                <a:solidFill>
                  <a:srgbClr val="ffffff"/>
                </a:solidFill>
                <a:latin typeface="Roboto"/>
                <a:ea typeface="Roboto"/>
              </a:rPr>
              <a:t>Муниципальный уровень: 4</a:t>
            </a:r>
            <a:endParaRPr b="0" lang="ru-RU" sz="2400" spc="-1" strike="noStrike">
              <a:latin typeface="Arial"/>
            </a:endParaRPr>
          </a:p>
          <a:p>
            <a:pPr marL="457200">
              <a:lnSpc>
                <a:spcPct val="100000"/>
              </a:lnSpc>
            </a:pPr>
            <a:endParaRPr b="0" lang="ru-RU" sz="2400" spc="-1" strike="noStrike"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ru-RU" sz="2400" spc="-1" strike="noStrike">
                <a:solidFill>
                  <a:srgbClr val="ffffff"/>
                </a:solidFill>
                <a:latin typeface="Roboto"/>
                <a:ea typeface="Roboto"/>
              </a:rPr>
              <a:t>Республиканский уровень:</a:t>
            </a:r>
            <a:endParaRPr b="0" lang="ru-RU" sz="2400" spc="-1" strike="noStrike">
              <a:latin typeface="Arial"/>
            </a:endParaRPr>
          </a:p>
          <a:p>
            <a:pPr marL="457200">
              <a:lnSpc>
                <a:spcPct val="100000"/>
              </a:lnSpc>
            </a:pPr>
            <a:endParaRPr b="0" lang="ru-RU" sz="2400" spc="-1" strike="noStrike"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ru-RU" sz="2400" spc="-1" strike="noStrike">
                <a:solidFill>
                  <a:srgbClr val="ffffff"/>
                </a:solidFill>
                <a:latin typeface="Roboto"/>
                <a:ea typeface="Roboto"/>
              </a:rPr>
              <a:t>Российский уровень: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400" spc="-1" strike="noStrike">
              <a:latin typeface="Arial"/>
            </a:endParaRPr>
          </a:p>
        </p:txBody>
      </p:sp>
    </p:spTree>
  </p:cSld>
  <p:timing>
    <p:tnLst>
      <p:par>
        <p:cTn id="13" dur="indefinite" restart="never" nodeType="tmRoot">
          <p:childTnLst>
            <p:seq>
              <p:cTn id="1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extShape 1"/>
          <p:cNvSpPr txBox="1"/>
          <p:nvPr/>
        </p:nvSpPr>
        <p:spPr>
          <a:xfrm>
            <a:off x="597960" y="2869920"/>
            <a:ext cx="8221680" cy="111816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>
              <a:lnSpc>
                <a:spcPct val="100000"/>
              </a:lnSpc>
            </a:pPr>
            <a:br/>
            <a:br/>
            <a:br/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5" name="Google Shape;128;p20" descr=""/>
          <p:cNvPicPr/>
          <p:nvPr/>
        </p:nvPicPr>
        <p:blipFill>
          <a:blip r:embed="rId1"/>
          <a:stretch/>
        </p:blipFill>
        <p:spPr>
          <a:xfrm>
            <a:off x="92880" y="734040"/>
            <a:ext cx="4047120" cy="5556600"/>
          </a:xfrm>
          <a:prstGeom prst="rect">
            <a:avLst/>
          </a:prstGeom>
          <a:ln>
            <a:noFill/>
          </a:ln>
        </p:spPr>
      </p:pic>
      <p:pic>
        <p:nvPicPr>
          <p:cNvPr id="106" name="Google Shape;129;p20" descr=""/>
          <p:cNvPicPr/>
          <p:nvPr/>
        </p:nvPicPr>
        <p:blipFill>
          <a:blip r:embed="rId2"/>
          <a:stretch/>
        </p:blipFill>
        <p:spPr>
          <a:xfrm>
            <a:off x="4641120" y="734040"/>
            <a:ext cx="4352040" cy="55566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5" dur="indefinite" restart="never" nodeType="tmRoot">
          <p:childTnLst>
            <p:seq>
              <p:cTn id="1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extShape 1"/>
          <p:cNvSpPr txBox="1"/>
          <p:nvPr/>
        </p:nvSpPr>
        <p:spPr>
          <a:xfrm>
            <a:off x="1112400" y="2819520"/>
            <a:ext cx="8221680" cy="111816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>
              <a:lnSpc>
                <a:spcPct val="100000"/>
              </a:lnSpc>
            </a:pPr>
            <a:br/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8" name="Google Shape;135;p21" descr=""/>
          <p:cNvPicPr/>
          <p:nvPr/>
        </p:nvPicPr>
        <p:blipFill>
          <a:blip r:embed="rId1"/>
          <a:stretch/>
        </p:blipFill>
        <p:spPr>
          <a:xfrm>
            <a:off x="71280" y="619200"/>
            <a:ext cx="4331160" cy="5618880"/>
          </a:xfrm>
          <a:prstGeom prst="rect">
            <a:avLst/>
          </a:prstGeom>
          <a:ln>
            <a:noFill/>
          </a:ln>
        </p:spPr>
      </p:pic>
      <p:pic>
        <p:nvPicPr>
          <p:cNvPr id="109" name="Google Shape;136;p21" descr=""/>
          <p:cNvPicPr/>
          <p:nvPr/>
        </p:nvPicPr>
        <p:blipFill>
          <a:blip r:embed="rId2"/>
          <a:stretch/>
        </p:blipFill>
        <p:spPr>
          <a:xfrm>
            <a:off x="4816440" y="619200"/>
            <a:ext cx="4226760" cy="56188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7" dur="indefinite" restart="never" nodeType="tmRoot">
          <p:childTnLst>
            <p:seq>
              <p:cTn id="1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extShape 1"/>
          <p:cNvSpPr txBox="1"/>
          <p:nvPr/>
        </p:nvSpPr>
        <p:spPr>
          <a:xfrm>
            <a:off x="597960" y="451440"/>
            <a:ext cx="8221680" cy="15793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>
              <a:lnSpc>
                <a:spcPct val="100000"/>
              </a:lnSpc>
            </a:pPr>
            <a:r>
              <a:rPr b="0" lang="ru-RU" sz="2400" spc="-1" strike="noStrike">
                <a:solidFill>
                  <a:srgbClr val="ffffff"/>
                </a:solidFill>
                <a:latin typeface="Roboto"/>
                <a:ea typeface="Roboto"/>
              </a:rPr>
              <a:t>5. Наличие авторских программ, методических пособий.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timing>
    <p:tnLst>
      <p:par>
        <p:cTn id="19" dur="indefinite" restart="never" nodeType="tmRoot">
          <p:childTnLst>
            <p:seq>
              <p:cTn id="2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TextShape 1"/>
          <p:cNvSpPr txBox="1"/>
          <p:nvPr/>
        </p:nvSpPr>
        <p:spPr>
          <a:xfrm>
            <a:off x="597960" y="687600"/>
            <a:ext cx="8221680" cy="17557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>
              <a:lnSpc>
                <a:spcPct val="100000"/>
              </a:lnSpc>
            </a:pPr>
            <a:br/>
            <a:br/>
            <a:br/>
            <a:br/>
            <a:br/>
            <a:br/>
            <a:br/>
            <a:r>
              <a:rPr b="0" lang="ru-RU" sz="2400" spc="-1" strike="noStrike">
                <a:solidFill>
                  <a:srgbClr val="ffffff"/>
                </a:solidFill>
                <a:latin typeface="Roboto"/>
                <a:ea typeface="Roboto"/>
              </a:rPr>
              <a:t>6. Выступления на научно-практических конференциях, педагогических чтениях, семинарах, секциях, методических объединениях</a:t>
            </a:r>
            <a:br/>
            <a:br/>
            <a:br/>
            <a:r>
              <a:rPr b="0" lang="ru-RU" sz="2400" spc="-1" strike="noStrike">
                <a:solidFill>
                  <a:srgbClr val="ffffff"/>
                </a:solidFill>
                <a:latin typeface="Roboto"/>
                <a:ea typeface="Roboto"/>
              </a:rPr>
              <a:t>Образовательная организация: 4</a:t>
            </a:r>
            <a:br/>
            <a:br/>
            <a:r>
              <a:rPr b="0" lang="ru-RU" sz="2400" spc="-1" strike="noStrike">
                <a:solidFill>
                  <a:srgbClr val="ffffff"/>
                </a:solidFill>
                <a:latin typeface="Roboto"/>
                <a:ea typeface="Roboto"/>
              </a:rPr>
              <a:t>Муниципальный уровень:</a:t>
            </a:r>
            <a:br/>
            <a:br/>
            <a:r>
              <a:rPr b="0" lang="ru-RU" sz="2400" spc="-1" strike="noStrike">
                <a:solidFill>
                  <a:srgbClr val="ffffff"/>
                </a:solidFill>
                <a:latin typeface="Roboto"/>
                <a:ea typeface="Roboto"/>
              </a:rPr>
              <a:t>Республиканский уровень:</a:t>
            </a:r>
            <a:br/>
            <a:br/>
            <a:r>
              <a:rPr b="0" lang="ru-RU" sz="2400" spc="-1" strike="noStrike">
                <a:solidFill>
                  <a:srgbClr val="ffffff"/>
                </a:solidFill>
                <a:latin typeface="Roboto"/>
                <a:ea typeface="Roboto"/>
              </a:rPr>
              <a:t>Российский и международный уровень:</a:t>
            </a:r>
            <a:br/>
            <a:br/>
            <a:br/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timing>
    <p:tnLst>
      <p:par>
        <p:cTn id="21" dur="indefinite" restart="never" nodeType="tmRoot">
          <p:childTnLst>
            <p:seq>
              <p:cTn id="2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Shape 1"/>
          <p:cNvSpPr txBox="1"/>
          <p:nvPr/>
        </p:nvSpPr>
        <p:spPr>
          <a:xfrm>
            <a:off x="460800" y="2869920"/>
            <a:ext cx="8221680" cy="111816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>
              <a:lnSpc>
                <a:spcPct val="100000"/>
              </a:lnSpc>
            </a:pPr>
            <a:br/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3" name="Google Shape;152;p24" descr=""/>
          <p:cNvPicPr/>
          <p:nvPr/>
        </p:nvPicPr>
        <p:blipFill>
          <a:blip r:embed="rId1"/>
          <a:stretch/>
        </p:blipFill>
        <p:spPr>
          <a:xfrm>
            <a:off x="2558880" y="682200"/>
            <a:ext cx="4288680" cy="58150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23" dur="indefinite" restart="never" nodeType="tmRoot">
          <p:childTnLst>
            <p:seq>
              <p:cTn id="2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extShape 1"/>
          <p:cNvSpPr txBox="1"/>
          <p:nvPr/>
        </p:nvSpPr>
        <p:spPr>
          <a:xfrm>
            <a:off x="644400" y="-747360"/>
            <a:ext cx="8221680" cy="670896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>
              <a:lnSpc>
                <a:spcPct val="100000"/>
              </a:lnSpc>
            </a:pPr>
            <a:br/>
            <a:br/>
            <a:br/>
            <a:br/>
            <a:br/>
            <a:br/>
            <a:r>
              <a:rPr b="0" lang="ru-RU" sz="1800" spc="-1" strike="noStrike">
                <a:solidFill>
                  <a:srgbClr val="ffffff"/>
                </a:solidFill>
                <a:latin typeface="Roboto"/>
                <a:ea typeface="Roboto"/>
              </a:rPr>
              <a:t>7</a:t>
            </a:r>
            <a:r>
              <a:rPr b="0" lang="ru-RU" sz="2400" spc="-1" strike="noStrike">
                <a:solidFill>
                  <a:srgbClr val="ffffff"/>
                </a:solidFill>
                <a:latin typeface="Roboto"/>
                <a:ea typeface="Roboto"/>
              </a:rPr>
              <a:t>. Проведение открытых занятий, мероприятий (на уровне образовательной организации)</a:t>
            </a:r>
            <a:br/>
            <a:br/>
            <a:br/>
            <a:br/>
            <a:r>
              <a:rPr b="0" lang="ru-RU" sz="2400" spc="-1" strike="noStrike">
                <a:solidFill>
                  <a:srgbClr val="ffffff"/>
                </a:solidFill>
                <a:latin typeface="Roboto"/>
                <a:ea typeface="Roboto"/>
              </a:rPr>
              <a:t>Образовательная организация: 5</a:t>
            </a:r>
            <a:br/>
            <a:br/>
            <a:r>
              <a:rPr b="0" lang="ru-RU" sz="2400" spc="-1" strike="noStrike">
                <a:solidFill>
                  <a:srgbClr val="ffffff"/>
                </a:solidFill>
                <a:latin typeface="Roboto"/>
                <a:ea typeface="Roboto"/>
              </a:rPr>
              <a:t>Муниципальный уровень:</a:t>
            </a:r>
            <a:br/>
            <a:br/>
            <a:r>
              <a:rPr b="0" lang="ru-RU" sz="2400" spc="-1" strike="noStrike">
                <a:solidFill>
                  <a:srgbClr val="ffffff"/>
                </a:solidFill>
                <a:latin typeface="Roboto"/>
                <a:ea typeface="Roboto"/>
              </a:rPr>
              <a:t>Республиканский уровень:1</a:t>
            </a:r>
            <a:br/>
            <a:br/>
            <a:r>
              <a:rPr b="0" lang="ru-RU" sz="2400" spc="-1" strike="noStrike">
                <a:solidFill>
                  <a:srgbClr val="ffffff"/>
                </a:solidFill>
                <a:latin typeface="Roboto"/>
                <a:ea typeface="Roboto"/>
              </a:rPr>
              <a:t>Российский уровень:</a:t>
            </a:r>
            <a:br/>
            <a:br/>
            <a:br/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timing>
    <p:tnLst>
      <p:par>
        <p:cTn id="25" dur="indefinite" restart="never" nodeType="tmRoot">
          <p:childTnLst>
            <p:seq>
              <p:cTn id="2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extShape 1"/>
          <p:cNvSpPr txBox="1"/>
          <p:nvPr/>
        </p:nvSpPr>
        <p:spPr>
          <a:xfrm>
            <a:off x="1175040" y="2869920"/>
            <a:ext cx="8221680" cy="111816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>
              <a:lnSpc>
                <a:spcPct val="100000"/>
              </a:lnSpc>
            </a:pPr>
            <a:br/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6" name="Google Shape;163;p26" descr=""/>
          <p:cNvPicPr/>
          <p:nvPr/>
        </p:nvPicPr>
        <p:blipFill>
          <a:blip r:embed="rId1"/>
          <a:stretch/>
        </p:blipFill>
        <p:spPr>
          <a:xfrm>
            <a:off x="148680" y="529560"/>
            <a:ext cx="4162680" cy="5612400"/>
          </a:xfrm>
          <a:prstGeom prst="rect">
            <a:avLst/>
          </a:prstGeom>
          <a:ln>
            <a:noFill/>
          </a:ln>
        </p:spPr>
      </p:pic>
      <p:pic>
        <p:nvPicPr>
          <p:cNvPr id="117" name="Google Shape;164;p26" descr=""/>
          <p:cNvPicPr/>
          <p:nvPr/>
        </p:nvPicPr>
        <p:blipFill>
          <a:blip r:embed="rId2"/>
          <a:stretch/>
        </p:blipFill>
        <p:spPr>
          <a:xfrm>
            <a:off x="4816440" y="529560"/>
            <a:ext cx="4226760" cy="56124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27" dur="indefinite" restart="never" nodeType="tmRoot">
          <p:childTnLst>
            <p:seq>
              <p:cTn id="2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TextShape 1"/>
          <p:cNvSpPr txBox="1"/>
          <p:nvPr/>
        </p:nvSpPr>
        <p:spPr>
          <a:xfrm>
            <a:off x="597960" y="2869920"/>
            <a:ext cx="8221680" cy="111816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>
              <a:lnSpc>
                <a:spcPct val="100000"/>
              </a:lnSpc>
            </a:pPr>
            <a:br/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9" name="Google Shape;170;p27" descr=""/>
          <p:cNvPicPr/>
          <p:nvPr/>
        </p:nvPicPr>
        <p:blipFill>
          <a:blip r:embed="rId1"/>
          <a:stretch/>
        </p:blipFill>
        <p:spPr>
          <a:xfrm>
            <a:off x="2489040" y="627120"/>
            <a:ext cx="4439880" cy="58071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29" dur="indefinite" restart="never" nodeType="tmRoot">
          <p:childTnLst>
            <p:seq>
              <p:cTn id="3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extShape 1"/>
          <p:cNvSpPr txBox="1"/>
          <p:nvPr/>
        </p:nvSpPr>
        <p:spPr>
          <a:xfrm>
            <a:off x="271080" y="0"/>
            <a:ext cx="8538120" cy="6127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>
              <a:lnSpc>
                <a:spcPct val="100000"/>
              </a:lnSpc>
            </a:pPr>
            <a:br/>
            <a:br/>
            <a:br/>
            <a:br/>
            <a:br/>
            <a:br/>
            <a:br/>
            <a:br/>
            <a:br/>
            <a:br/>
            <a:br/>
            <a:r>
              <a:rPr b="0" lang="ru-RU" sz="2400" spc="-1" strike="noStrike">
                <a:solidFill>
                  <a:srgbClr val="ffffff"/>
                </a:solidFill>
                <a:latin typeface="Roboto"/>
                <a:ea typeface="Roboto"/>
              </a:rPr>
              <a:t>8. Общественная активность педагога: участие в экспертных комиссиях, в жюри конкурсов, депутатская деятельность и т. д. 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timing>
    <p:tnLst>
      <p:par>
        <p:cTn id="31" dur="indefinite" restart="never" nodeType="tmRoot">
          <p:childTnLst>
            <p:seq>
              <p:cTn id="3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80;p29" descr=""/>
          <p:cNvPicPr/>
          <p:nvPr/>
        </p:nvPicPr>
        <p:blipFill>
          <a:blip r:embed="rId1"/>
          <a:stretch/>
        </p:blipFill>
        <p:spPr>
          <a:xfrm>
            <a:off x="0" y="152280"/>
            <a:ext cx="4552920" cy="6552720"/>
          </a:xfrm>
          <a:prstGeom prst="rect">
            <a:avLst/>
          </a:prstGeom>
          <a:ln>
            <a:noFill/>
          </a:ln>
        </p:spPr>
      </p:pic>
      <p:pic>
        <p:nvPicPr>
          <p:cNvPr id="122" name="Google Shape;181;p29" descr=""/>
          <p:cNvPicPr/>
          <p:nvPr/>
        </p:nvPicPr>
        <p:blipFill>
          <a:blip r:embed="rId2"/>
          <a:stretch/>
        </p:blipFill>
        <p:spPr>
          <a:xfrm>
            <a:off x="4716360" y="152280"/>
            <a:ext cx="4427280" cy="65527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3" dur="indefinite" restart="never" nodeType="tmRoot">
          <p:childTnLst>
            <p:seq>
              <p:cTn id="3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Shape 1"/>
          <p:cNvSpPr txBox="1"/>
          <p:nvPr/>
        </p:nvSpPr>
        <p:spPr>
          <a:xfrm>
            <a:off x="597960" y="65160"/>
            <a:ext cx="8221680" cy="7711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>
              <a:lnSpc>
                <a:spcPct val="100000"/>
              </a:lnSpc>
            </a:pPr>
            <a:r>
              <a:rPr b="0" lang="ru-RU" sz="2400" spc="-1" strike="noStrike">
                <a:solidFill>
                  <a:srgbClr val="ffffff"/>
                </a:solidFill>
                <a:latin typeface="Roboto"/>
                <a:ea typeface="Roboto"/>
              </a:rPr>
              <a:t>9. Позитивные результаты работы с  воспитанниками.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4" name="Google Shape;187;p30" descr=""/>
          <p:cNvPicPr/>
          <p:nvPr/>
        </p:nvPicPr>
        <p:blipFill>
          <a:blip r:embed="rId1"/>
          <a:stretch/>
        </p:blipFill>
        <p:spPr>
          <a:xfrm>
            <a:off x="225720" y="976320"/>
            <a:ext cx="4163760" cy="5716440"/>
          </a:xfrm>
          <a:prstGeom prst="rect">
            <a:avLst/>
          </a:prstGeom>
          <a:ln>
            <a:noFill/>
          </a:ln>
        </p:spPr>
      </p:pic>
      <p:pic>
        <p:nvPicPr>
          <p:cNvPr id="125" name="Google Shape;188;p30" descr=""/>
          <p:cNvPicPr/>
          <p:nvPr/>
        </p:nvPicPr>
        <p:blipFill>
          <a:blip r:embed="rId2"/>
          <a:stretch/>
        </p:blipFill>
        <p:spPr>
          <a:xfrm>
            <a:off x="4843080" y="976320"/>
            <a:ext cx="4163760" cy="57164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5" dur="indefinite" restart="never" nodeType="tmRoot">
          <p:childTnLst>
            <p:seq>
              <p:cTn id="3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93;p31" descr=""/>
          <p:cNvPicPr/>
          <p:nvPr/>
        </p:nvPicPr>
        <p:blipFill>
          <a:blip r:embed="rId1"/>
          <a:stretch/>
        </p:blipFill>
        <p:spPr>
          <a:xfrm>
            <a:off x="1833120" y="152280"/>
            <a:ext cx="4772880" cy="65527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7" dur="indefinite" restart="never" nodeType="tmRoot">
          <p:childTnLst>
            <p:seq>
              <p:cTn id="3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extShape 1"/>
          <p:cNvSpPr txBox="1"/>
          <p:nvPr/>
        </p:nvSpPr>
        <p:spPr>
          <a:xfrm>
            <a:off x="547920" y="526680"/>
            <a:ext cx="8221680" cy="240804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>
              <a:lnSpc>
                <a:spcPct val="100000"/>
              </a:lnSpc>
            </a:pPr>
            <a:br/>
            <a:br/>
            <a:br/>
            <a:br/>
            <a:br/>
            <a:br/>
            <a:r>
              <a:rPr b="0" lang="ru-RU" sz="2400" spc="-1" strike="noStrike">
                <a:solidFill>
                  <a:srgbClr val="ffffff"/>
                </a:solidFill>
                <a:latin typeface="Roboto"/>
                <a:ea typeface="Roboto"/>
              </a:rPr>
              <a:t>10. Участие педагога в профессиональных конкурсах.</a:t>
            </a:r>
            <a:br/>
            <a:br/>
            <a:br/>
            <a:br/>
            <a:br/>
            <a:r>
              <a:rPr b="0" lang="ru-RU" sz="2400" spc="-1" strike="noStrike">
                <a:solidFill>
                  <a:srgbClr val="ffffff"/>
                </a:solidFill>
                <a:latin typeface="Roboto"/>
                <a:ea typeface="Roboto"/>
              </a:rPr>
              <a:t>Муниципальный уровень:</a:t>
            </a:r>
            <a:br/>
            <a:br/>
            <a:r>
              <a:rPr b="0" lang="ru-RU" sz="2400" spc="-1" strike="noStrike">
                <a:solidFill>
                  <a:srgbClr val="ffffff"/>
                </a:solidFill>
                <a:latin typeface="Roboto"/>
                <a:ea typeface="Roboto"/>
              </a:rPr>
              <a:t>Республиканский уровень:</a:t>
            </a:r>
            <a:br/>
            <a:br/>
            <a:r>
              <a:rPr b="0" lang="ru-RU" sz="2400" spc="-1" strike="noStrike">
                <a:solidFill>
                  <a:srgbClr val="ffffff"/>
                </a:solidFill>
                <a:latin typeface="Roboto"/>
                <a:ea typeface="Roboto"/>
              </a:rPr>
              <a:t>Российский уровень:</a:t>
            </a:r>
            <a:br/>
            <a:br/>
            <a:br/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timing>
    <p:tnLst>
      <p:par>
        <p:cTn id="39" dur="indefinite" restart="never" nodeType="tmRoot">
          <p:childTnLst>
            <p:seq>
              <p:cTn id="4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extShape 1"/>
          <p:cNvSpPr txBox="1"/>
          <p:nvPr/>
        </p:nvSpPr>
        <p:spPr>
          <a:xfrm>
            <a:off x="597960" y="689760"/>
            <a:ext cx="8221680" cy="158004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>
              <a:lnSpc>
                <a:spcPct val="100000"/>
              </a:lnSpc>
            </a:pPr>
            <a:br/>
            <a:br/>
            <a:br/>
            <a:br/>
            <a:br/>
            <a:br/>
            <a:br/>
            <a:br/>
            <a:br/>
            <a:br/>
            <a:r>
              <a:rPr b="0" lang="ru-RU" sz="2400" spc="-1" strike="noStrike">
                <a:solidFill>
                  <a:srgbClr val="ffffff"/>
                </a:solidFill>
                <a:latin typeface="Roboto"/>
                <a:ea typeface="Roboto"/>
              </a:rPr>
              <a:t>11. Награды и поощрения педагога в межаттестационный период органами государственной власти, МО РМ, муниципальными органами управления образованием, общественными организациями, педагогическими сообществами, родительской общественностью.</a:t>
            </a:r>
            <a:br/>
            <a:br/>
            <a:br/>
            <a:r>
              <a:rPr b="0" lang="ru-RU" sz="2400" spc="-1" strike="noStrike">
                <a:solidFill>
                  <a:srgbClr val="ffffff"/>
                </a:solidFill>
                <a:latin typeface="Roboto"/>
                <a:ea typeface="Roboto"/>
              </a:rPr>
              <a:t>Муниципальный уровень: 1</a:t>
            </a:r>
            <a:br/>
            <a:br/>
            <a:r>
              <a:rPr b="0" lang="ru-RU" sz="2400" spc="-1" strike="noStrike">
                <a:solidFill>
                  <a:srgbClr val="ffffff"/>
                </a:solidFill>
                <a:latin typeface="Roboto"/>
                <a:ea typeface="Roboto"/>
              </a:rPr>
              <a:t>Республиканский уровень:</a:t>
            </a:r>
            <a:br/>
            <a:br/>
            <a:r>
              <a:rPr b="0" lang="ru-RU" sz="2400" spc="-1" strike="noStrike">
                <a:solidFill>
                  <a:srgbClr val="ffffff"/>
                </a:solidFill>
                <a:latin typeface="Roboto"/>
                <a:ea typeface="Roboto"/>
              </a:rPr>
              <a:t>Российский уровень:</a:t>
            </a:r>
            <a:br/>
            <a:br/>
            <a:r>
              <a:rPr b="0" lang="ru-RU" sz="2400" spc="-1" strike="noStrike">
                <a:solidFill>
                  <a:srgbClr val="ffffff"/>
                </a:solidFill>
                <a:latin typeface="Roboto"/>
                <a:ea typeface="Roboto"/>
              </a:rPr>
              <a:t>Международный уровень:</a:t>
            </a:r>
            <a:br/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timing>
    <p:tnLst>
      <p:par>
        <p:cTn id="41" dur="indefinite" restart="never" nodeType="tmRoot">
          <p:childTnLst>
            <p:seq>
              <p:cTn id="4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208;p34" descr=""/>
          <p:cNvPicPr/>
          <p:nvPr/>
        </p:nvPicPr>
        <p:blipFill>
          <a:blip r:embed="rId1"/>
          <a:stretch/>
        </p:blipFill>
        <p:spPr>
          <a:xfrm>
            <a:off x="2297160" y="240120"/>
            <a:ext cx="4772880" cy="65527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43" dur="indefinite" restart="never" nodeType="tmRoot">
          <p:childTnLst>
            <p:seq>
              <p:cTn id="4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extShape 1"/>
          <p:cNvSpPr txBox="1"/>
          <p:nvPr/>
        </p:nvSpPr>
        <p:spPr>
          <a:xfrm>
            <a:off x="560520" y="113040"/>
            <a:ext cx="8221680" cy="72000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>
              <a:lnSpc>
                <a:spcPct val="100000"/>
              </a:lnSpc>
            </a:pPr>
            <a:r>
              <a:rPr b="0" lang="ru-RU" sz="2400" spc="-1" strike="noStrike">
                <a:solidFill>
                  <a:srgbClr val="ffffff"/>
                </a:solidFill>
                <a:latin typeface="Roboto"/>
                <a:ea typeface="Roboto"/>
              </a:rPr>
              <a:t>12. Повышение квалификации, профессиональная переподготовка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1" name="Google Shape;214;p35" descr=""/>
          <p:cNvPicPr/>
          <p:nvPr/>
        </p:nvPicPr>
        <p:blipFill>
          <a:blip r:embed="rId1"/>
          <a:stretch/>
        </p:blipFill>
        <p:spPr>
          <a:xfrm>
            <a:off x="2447640" y="1025280"/>
            <a:ext cx="4248000" cy="58323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45" dur="indefinite" restart="never" nodeType="tmRoot">
          <p:childTnLst>
            <p:seq>
              <p:cTn id="4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TextShape 1"/>
          <p:cNvSpPr txBox="1"/>
          <p:nvPr/>
        </p:nvSpPr>
        <p:spPr>
          <a:xfrm>
            <a:off x="8654760" y="2885040"/>
            <a:ext cx="164880" cy="89028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>
              <a:lnSpc>
                <a:spcPct val="100000"/>
              </a:lnSpc>
            </a:pPr>
            <a:br/>
            <a:br/>
            <a:br/>
            <a:br/>
            <a:br/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3" name="Google Shape;220;p36" descr=""/>
          <p:cNvPicPr/>
          <p:nvPr/>
        </p:nvPicPr>
        <p:blipFill>
          <a:blip r:embed="rId1"/>
          <a:stretch/>
        </p:blipFill>
        <p:spPr>
          <a:xfrm rot="5400000">
            <a:off x="1825560" y="369360"/>
            <a:ext cx="5379840" cy="57693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47" dur="indefinite" restart="never" nodeType="tmRoot">
          <p:childTnLst>
            <p:seq>
              <p:cTn id="4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Application>LibreOffice/6.0.7.3$Windows_x86 LibreOffice_project/dc89aa7a9eabfd848af146d5086077aeed2ae4a5</Application>
  <Words>341</Words>
  <Paragraphs>128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ru-RU</dc:language>
  <cp:lastModifiedBy/>
  <dcterms:modified xsi:type="dcterms:W3CDTF">2019-04-04T08:47:31Z</dcterms:modified>
  <cp:revision>3</cp:revision>
  <dc:subject/>
  <dc:title>                                     Министерство образования РМ                                                      Портфолио Седовой Марии Владимировны, воспитателя МБДОУ “Леплейский детский сад” , Зубово - Полянский р-н, п. Леплей 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24</vt:i4>
  </property>
  <property fmtid="{D5CDD505-2E9C-101B-9397-08002B2CF9AE}" pid="8" name="PresentationFormat">
    <vt:lpwstr>Экран (4:3)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24</vt:i4>
  </property>
</Properties>
</file>